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708" r:id="rId4"/>
    <p:sldMasterId id="2147483720" r:id="rId5"/>
    <p:sldMasterId id="2147483732" r:id="rId6"/>
    <p:sldMasterId id="2147483744" r:id="rId7"/>
    <p:sldMasterId id="2147483756" r:id="rId8"/>
    <p:sldMasterId id="2147483768" r:id="rId9"/>
    <p:sldMasterId id="2147483792" r:id="rId10"/>
    <p:sldMasterId id="2147483828" r:id="rId11"/>
    <p:sldMasterId id="2147483840" r:id="rId12"/>
  </p:sldMasterIdLst>
  <p:notesMasterIdLst>
    <p:notesMasterId r:id="rId43"/>
  </p:notesMasterIdLst>
  <p:sldIdLst>
    <p:sldId id="256" r:id="rId13"/>
    <p:sldId id="257" r:id="rId14"/>
    <p:sldId id="258" r:id="rId15"/>
    <p:sldId id="259" r:id="rId16"/>
    <p:sldId id="260" r:id="rId17"/>
    <p:sldId id="261" r:id="rId18"/>
    <p:sldId id="262" r:id="rId19"/>
    <p:sldId id="263" r:id="rId20"/>
    <p:sldId id="264" r:id="rId21"/>
    <p:sldId id="281" r:id="rId22"/>
    <p:sldId id="279" r:id="rId23"/>
    <p:sldId id="265" r:id="rId24"/>
    <p:sldId id="266" r:id="rId25"/>
    <p:sldId id="267" r:id="rId26"/>
    <p:sldId id="268" r:id="rId27"/>
    <p:sldId id="269" r:id="rId28"/>
    <p:sldId id="272" r:id="rId29"/>
    <p:sldId id="270" r:id="rId30"/>
    <p:sldId id="275" r:id="rId31"/>
    <p:sldId id="276" r:id="rId32"/>
    <p:sldId id="277" r:id="rId33"/>
    <p:sldId id="282" r:id="rId34"/>
    <p:sldId id="283" r:id="rId35"/>
    <p:sldId id="285" r:id="rId36"/>
    <p:sldId id="284" r:id="rId37"/>
    <p:sldId id="286" r:id="rId38"/>
    <p:sldId id="288" r:id="rId39"/>
    <p:sldId id="289" r:id="rId40"/>
    <p:sldId id="290" r:id="rId41"/>
    <p:sldId id="28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30"/>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7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3" Type="http://schemas.openxmlformats.org/officeDocument/2006/relationships/slideMaster" Target="slideMasters/slideMaster3.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slide" Target="slides/slide2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EB0AAE-E996-4963-9D66-FC7BD28BF38C}" type="datetimeFigureOut">
              <a:rPr lang="id-ID" smtClean="0"/>
              <a:t>12/10/2021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E4F1A9-0A19-492F-B078-851A3281A19D}" type="slidenum">
              <a:rPr lang="id-ID" smtClean="0"/>
              <a:t>‹#›</a:t>
            </a:fld>
            <a:endParaRPr lang="id-ID"/>
          </a:p>
        </p:txBody>
      </p:sp>
    </p:spTree>
    <p:extLst>
      <p:ext uri="{BB962C8B-B14F-4D97-AF65-F5344CB8AC3E}">
        <p14:creationId xmlns:p14="http://schemas.microsoft.com/office/powerpoint/2010/main" val="3327987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0CE4F1A9-0A19-492F-B078-851A3281A19D}" type="slidenum">
              <a:rPr lang="id-ID" smtClean="0"/>
              <a:t>15</a:t>
            </a:fld>
            <a:endParaRPr lang="id-ID"/>
          </a:p>
        </p:txBody>
      </p:sp>
    </p:spTree>
    <p:extLst>
      <p:ext uri="{BB962C8B-B14F-4D97-AF65-F5344CB8AC3E}">
        <p14:creationId xmlns:p14="http://schemas.microsoft.com/office/powerpoint/2010/main" val="2604516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10/12/2021</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91" name="Footer Placeholder 90"/>
          <p:cNvSpPr>
            <a:spLocks noGrp="1"/>
          </p:cNvSpPr>
          <p:nvPr>
            <p:ph type="ftr" sz="quarter" idx="11"/>
          </p:nvPr>
        </p:nvSpPr>
        <p:spPr/>
        <p:txBody>
          <a:bodyPr/>
          <a:lstStyle/>
          <a:p>
            <a:endParaRPr lang="en-US" dirty="0"/>
          </a:p>
        </p:txBody>
      </p:sp>
      <p:sp>
        <p:nvSpPr>
          <p:cNvPr id="92" name="Slide Number Placeholder 91"/>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10/12/2021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10/12/2021</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10/12/2021</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91" name="Footer Placeholder 90"/>
          <p:cNvSpPr>
            <a:spLocks noGrp="1"/>
          </p:cNvSpPr>
          <p:nvPr>
            <p:ph type="ftr" sz="quarter" idx="11"/>
          </p:nvPr>
        </p:nvSpPr>
        <p:spPr/>
        <p:txBody>
          <a:bodyPr/>
          <a:lstStyle/>
          <a:p>
            <a:endParaRPr lang="en-US" dirty="0"/>
          </a:p>
        </p:txBody>
      </p:sp>
      <p:sp>
        <p:nvSpPr>
          <p:cNvPr id="92" name="Slide Number Placeholder 91"/>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7.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8.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D8BD707-D9CF-40AE-B4C6-C98DA3205C09}" type="datetimeFigureOut">
              <a:rPr lang="en-US" smtClean="0"/>
              <a:pPr/>
              <a:t>10/12/2021</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6F15528-21DE-4FAA-801E-634DDDAF4B2B}" type="slidenum">
              <a:rPr lang="en-US" smtClean="0"/>
              <a:pPr/>
              <a:t>‹#›</a:t>
            </a:fld>
            <a:endParaRPr lang="en-US" dirty="0"/>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10/12/2021</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10/12/2021</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10/12/2021</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10/12/2021</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10/12/2021</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10/12/2021</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10/12/2021</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10/12/2021</a:t>
            </a:fld>
            <a:endParaRPr lang="en-US"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2305050"/>
          </a:xfrm>
        </p:spPr>
        <p:txBody>
          <a:bodyPr>
            <a:normAutofit/>
          </a:bodyPr>
          <a:lstStyle/>
          <a:p>
            <a:r>
              <a:rPr lang="id-ID" sz="5400" b="1" dirty="0" smtClean="0"/>
              <a:t>MEMBACA CEPAT:</a:t>
            </a:r>
            <a:br>
              <a:rPr lang="id-ID" sz="5400" b="1" dirty="0" smtClean="0"/>
            </a:br>
            <a:r>
              <a:rPr lang="id-ID" b="1" dirty="0" smtClean="0"/>
              <a:t>STRATEGI DAN MANFAAT</a:t>
            </a:r>
            <a:endParaRPr lang="id-ID" b="1" dirty="0"/>
          </a:p>
        </p:txBody>
      </p:sp>
      <p:sp>
        <p:nvSpPr>
          <p:cNvPr id="3" name="Subtitle 2"/>
          <p:cNvSpPr>
            <a:spLocks noGrp="1"/>
          </p:cNvSpPr>
          <p:nvPr>
            <p:ph type="subTitle" idx="1"/>
          </p:nvPr>
        </p:nvSpPr>
        <p:spPr/>
        <p:txBody>
          <a:bodyPr/>
          <a:lstStyle/>
          <a:p>
            <a:r>
              <a:rPr lang="id-ID" dirty="0" smtClean="0"/>
              <a:t>Restu Sukesti</a:t>
            </a:r>
          </a:p>
          <a:p>
            <a:r>
              <a:rPr lang="id-ID" dirty="0" smtClean="0"/>
              <a:t>Balai Bahasa Daerah Istimewa Yogyakarta</a:t>
            </a:r>
            <a:endParaRPr lang="id-ID" dirty="0"/>
          </a:p>
        </p:txBody>
      </p:sp>
    </p:spTree>
    <p:extLst>
      <p:ext uri="{BB962C8B-B14F-4D97-AF65-F5344CB8AC3E}">
        <p14:creationId xmlns:p14="http://schemas.microsoft.com/office/powerpoint/2010/main" val="2303014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Membaca Cepat</a:t>
            </a:r>
            <a:endParaRPr lang="id-ID" dirty="0"/>
          </a:p>
        </p:txBody>
      </p:sp>
      <p:sp>
        <p:nvSpPr>
          <p:cNvPr id="3" name="Content Placeholder 2"/>
          <p:cNvSpPr>
            <a:spLocks noGrp="1"/>
          </p:cNvSpPr>
          <p:nvPr>
            <p:ph idx="1"/>
          </p:nvPr>
        </p:nvSpPr>
        <p:spPr/>
        <p:txBody>
          <a:bodyPr/>
          <a:lstStyle/>
          <a:p>
            <a:r>
              <a:rPr lang="id-ID" b="1" dirty="0" smtClean="0"/>
              <a:t>Membaca teknis </a:t>
            </a:r>
            <a:r>
              <a:rPr lang="id-ID" dirty="0" smtClean="0"/>
              <a:t>(membaca dengan cara seperti “belajar” membaca)</a:t>
            </a:r>
          </a:p>
          <a:p>
            <a:r>
              <a:rPr lang="id-ID" b="1" dirty="0" smtClean="0"/>
              <a:t>Membaca indah </a:t>
            </a:r>
            <a:r>
              <a:rPr lang="id-ID" dirty="0" smtClean="0"/>
              <a:t>(membaca dengan keindahan membaca, misal membaca puisi)</a:t>
            </a:r>
          </a:p>
          <a:p>
            <a:r>
              <a:rPr lang="id-ID" b="1" dirty="0" smtClean="0"/>
              <a:t>Membaca lantang </a:t>
            </a:r>
            <a:r>
              <a:rPr lang="id-ID" dirty="0" smtClean="0"/>
              <a:t>(membaca untuk menyampaikan informasi yang disuarakan)</a:t>
            </a:r>
          </a:p>
          <a:p>
            <a:r>
              <a:rPr lang="id-ID" b="1" dirty="0" smtClean="0"/>
              <a:t>Membaca pemahaman </a:t>
            </a:r>
            <a:r>
              <a:rPr lang="id-ID" dirty="0" smtClean="0"/>
              <a:t>(membaca untuk memahami informasi yang ada pada bacaan)</a:t>
            </a:r>
            <a:endParaRPr lang="id-ID" dirty="0"/>
          </a:p>
        </p:txBody>
      </p:sp>
    </p:spTree>
    <p:extLst>
      <p:ext uri="{BB962C8B-B14F-4D97-AF65-F5344CB8AC3E}">
        <p14:creationId xmlns:p14="http://schemas.microsoft.com/office/powerpoint/2010/main" val="418537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Kemampuan Berbahasa</a:t>
            </a:r>
            <a:endParaRPr lang="id-ID" dirty="0"/>
          </a:p>
        </p:txBody>
      </p:sp>
      <p:sp>
        <p:nvSpPr>
          <p:cNvPr id="3" name="Content Placeholder 2"/>
          <p:cNvSpPr>
            <a:spLocks noGrp="1"/>
          </p:cNvSpPr>
          <p:nvPr>
            <p:ph idx="1"/>
          </p:nvPr>
        </p:nvSpPr>
        <p:spPr>
          <a:xfrm>
            <a:off x="457200" y="1447800"/>
            <a:ext cx="8229600" cy="5181600"/>
          </a:xfrm>
        </p:spPr>
        <p:txBody>
          <a:bodyPr/>
          <a:lstStyle/>
          <a:p>
            <a:r>
              <a:rPr lang="id-ID" dirty="0" smtClean="0"/>
              <a:t>Membaca</a:t>
            </a:r>
          </a:p>
          <a:p>
            <a:r>
              <a:rPr lang="id-ID" dirty="0" smtClean="0"/>
              <a:t>Menyimak</a:t>
            </a:r>
          </a:p>
          <a:p>
            <a:r>
              <a:rPr lang="id-ID" dirty="0" smtClean="0"/>
              <a:t>Menulis</a:t>
            </a:r>
          </a:p>
          <a:p>
            <a:r>
              <a:rPr lang="id-ID" dirty="0" smtClean="0"/>
              <a:t>Berbicara</a:t>
            </a:r>
          </a:p>
          <a:p>
            <a:endParaRPr lang="id-ID" dirty="0"/>
          </a:p>
          <a:p>
            <a:r>
              <a:rPr lang="id-ID" dirty="0" smtClean="0"/>
              <a:t>Membaca                      menulis</a:t>
            </a:r>
          </a:p>
          <a:p>
            <a:pPr marL="0" indent="0">
              <a:buNone/>
            </a:pPr>
            <a:endParaRPr lang="id-ID" dirty="0" smtClean="0"/>
          </a:p>
          <a:p>
            <a:r>
              <a:rPr lang="id-ID" dirty="0" smtClean="0"/>
              <a:t>Menyimak                     berbicara</a:t>
            </a:r>
            <a:endParaRPr lang="id-ID" dirty="0"/>
          </a:p>
        </p:txBody>
      </p:sp>
      <p:cxnSp>
        <p:nvCxnSpPr>
          <p:cNvPr id="5" name="Straight Arrow Connector 4"/>
          <p:cNvCxnSpPr/>
          <p:nvPr/>
        </p:nvCxnSpPr>
        <p:spPr>
          <a:xfrm>
            <a:off x="2819400" y="4724400"/>
            <a:ext cx="1524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819400" y="4724400"/>
            <a:ext cx="15240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2819400" y="4800600"/>
            <a:ext cx="15240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819400" y="5867400"/>
            <a:ext cx="1524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752600" y="4876800"/>
            <a:ext cx="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600200" y="4876800"/>
            <a:ext cx="0" cy="6858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5800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Substansi Teks</a:t>
            </a:r>
            <a:endParaRPr lang="id-ID" dirty="0"/>
          </a:p>
        </p:txBody>
      </p:sp>
      <p:sp>
        <p:nvSpPr>
          <p:cNvPr id="3" name="Content Placeholder 2"/>
          <p:cNvSpPr>
            <a:spLocks noGrp="1"/>
          </p:cNvSpPr>
          <p:nvPr>
            <p:ph idx="1"/>
          </p:nvPr>
        </p:nvSpPr>
        <p:spPr/>
        <p:txBody>
          <a:bodyPr/>
          <a:lstStyle/>
          <a:p>
            <a:pPr marL="0" indent="0">
              <a:buNone/>
            </a:pPr>
            <a:r>
              <a:rPr lang="id-ID" dirty="0" smtClean="0"/>
              <a:t> teks  nonsastra </a:t>
            </a:r>
            <a:r>
              <a:rPr lang="id-ID" dirty="0" smtClean="0">
                <a:sym typeface="Wingdings" pitchFamily="2" charset="2"/>
              </a:rPr>
              <a:t> </a:t>
            </a:r>
            <a:r>
              <a:rPr lang="id-ID" dirty="0" smtClean="0"/>
              <a:t>5 W + 1 H</a:t>
            </a:r>
          </a:p>
          <a:p>
            <a:pPr marL="0" indent="0">
              <a:buNone/>
            </a:pPr>
            <a:r>
              <a:rPr lang="id-ID" dirty="0" smtClean="0"/>
              <a:t>Teks sastra </a:t>
            </a:r>
            <a:r>
              <a:rPr lang="id-ID" dirty="0" smtClean="0">
                <a:sym typeface="Wingdings" pitchFamily="2" charset="2"/>
              </a:rPr>
              <a:t> tokoh, alur, watak, latar</a:t>
            </a:r>
          </a:p>
          <a:p>
            <a:pPr marL="0" indent="0">
              <a:buNone/>
            </a:pPr>
            <a:endParaRPr lang="id-ID" dirty="0">
              <a:sym typeface="Wingdings" pitchFamily="2" charset="2"/>
            </a:endParaRPr>
          </a:p>
          <a:p>
            <a:pPr marL="0" indent="0">
              <a:buNone/>
            </a:pPr>
            <a:r>
              <a:rPr lang="id-ID" dirty="0" smtClean="0">
                <a:sym typeface="Wingdings" pitchFamily="2" charset="2"/>
              </a:rPr>
              <a:t>Bentuk teks nonsastra: deskripsi, eksposisi, argumentasi, persuasi</a:t>
            </a:r>
          </a:p>
          <a:p>
            <a:pPr marL="0" indent="0">
              <a:buNone/>
            </a:pPr>
            <a:r>
              <a:rPr lang="id-ID" dirty="0" smtClean="0">
                <a:sym typeface="Wingdings" pitchFamily="2" charset="2"/>
              </a:rPr>
              <a:t>Bentuk teks sastra: puisi, prosa, prosa liris</a:t>
            </a:r>
            <a:endParaRPr lang="id-ID" dirty="0" smtClean="0"/>
          </a:p>
          <a:p>
            <a:endParaRPr lang="id-ID" dirty="0"/>
          </a:p>
        </p:txBody>
      </p:sp>
    </p:spTree>
    <p:extLst>
      <p:ext uri="{BB962C8B-B14F-4D97-AF65-F5344CB8AC3E}">
        <p14:creationId xmlns:p14="http://schemas.microsoft.com/office/powerpoint/2010/main" val="3631337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Unsur Teks</a:t>
            </a:r>
            <a:endParaRPr lang="id-ID" dirty="0"/>
          </a:p>
        </p:txBody>
      </p:sp>
      <p:sp>
        <p:nvSpPr>
          <p:cNvPr id="3" name="Content Placeholder 2"/>
          <p:cNvSpPr>
            <a:spLocks noGrp="1"/>
          </p:cNvSpPr>
          <p:nvPr>
            <p:ph idx="1"/>
          </p:nvPr>
        </p:nvSpPr>
        <p:spPr>
          <a:xfrm>
            <a:off x="533400" y="1295400"/>
            <a:ext cx="8229600" cy="5334000"/>
          </a:xfrm>
        </p:spPr>
        <p:txBody>
          <a:bodyPr>
            <a:normAutofit lnSpcReduction="10000"/>
          </a:bodyPr>
          <a:lstStyle/>
          <a:p>
            <a:r>
              <a:rPr lang="id-ID" sz="2800" dirty="0" smtClean="0"/>
              <a:t>Kata </a:t>
            </a:r>
            <a:r>
              <a:rPr lang="id-ID" sz="2800" dirty="0" smtClean="0">
                <a:sym typeface="Wingdings" pitchFamily="2" charset="2"/>
              </a:rPr>
              <a:t> isi: makian, kata informatif biasa</a:t>
            </a:r>
          </a:p>
          <a:p>
            <a:pPr marL="457200" lvl="1" indent="0">
              <a:buNone/>
            </a:pPr>
            <a:r>
              <a:rPr lang="id-ID" dirty="0">
                <a:sym typeface="Wingdings" pitchFamily="2" charset="2"/>
              </a:rPr>
              <a:t> </a:t>
            </a:r>
            <a:r>
              <a:rPr lang="id-ID" dirty="0" smtClean="0">
                <a:sym typeface="Wingdings" pitchFamily="2" charset="2"/>
              </a:rPr>
              <a:t>        fungsi: kata seru, kata hubung</a:t>
            </a:r>
          </a:p>
          <a:p>
            <a:pPr marL="457200" lvl="1" indent="0">
              <a:buNone/>
            </a:pPr>
            <a:r>
              <a:rPr lang="id-ID" dirty="0">
                <a:sym typeface="Wingdings" pitchFamily="2" charset="2"/>
              </a:rPr>
              <a:t> </a:t>
            </a:r>
            <a:r>
              <a:rPr lang="id-ID" dirty="0" smtClean="0">
                <a:sym typeface="Wingdings" pitchFamily="2" charset="2"/>
              </a:rPr>
              <a:t>        jenis: nomina, verba, adjektiva, preposisi</a:t>
            </a:r>
          </a:p>
          <a:p>
            <a:pPr marL="457200" lvl="1" indent="-457200">
              <a:buNone/>
            </a:pPr>
            <a:r>
              <a:rPr lang="id-ID" dirty="0" smtClean="0">
                <a:sym typeface="Wingdings" pitchFamily="2" charset="2"/>
              </a:rPr>
              <a:t>Kalimat   penataan informasi, pementingan informasi</a:t>
            </a:r>
          </a:p>
          <a:p>
            <a:pPr marL="457200" lvl="1" indent="-457200">
              <a:buNone/>
            </a:pPr>
            <a:r>
              <a:rPr lang="id-ID" dirty="0" smtClean="0">
                <a:sym typeface="Wingdings" pitchFamily="2" charset="2"/>
              </a:rPr>
              <a:t>Paragraf  topik paragraf, kalimat topik</a:t>
            </a:r>
          </a:p>
          <a:p>
            <a:pPr marL="457200" lvl="1" indent="-457200">
              <a:buNone/>
            </a:pPr>
            <a:r>
              <a:rPr lang="id-ID" dirty="0">
                <a:sym typeface="Wingdings" pitchFamily="2" charset="2"/>
              </a:rPr>
              <a:t> </a:t>
            </a:r>
            <a:r>
              <a:rPr lang="id-ID" dirty="0" smtClean="0">
                <a:sym typeface="Wingdings" pitchFamily="2" charset="2"/>
              </a:rPr>
              <a:t>               pola penalaran (induktif, deduktif)</a:t>
            </a:r>
          </a:p>
          <a:p>
            <a:pPr marL="1608138" lvl="1" indent="-1608138">
              <a:buNone/>
            </a:pPr>
            <a:r>
              <a:rPr lang="id-ID" dirty="0">
                <a:sym typeface="Wingdings" pitchFamily="2" charset="2"/>
              </a:rPr>
              <a:t> </a:t>
            </a:r>
            <a:r>
              <a:rPr lang="id-ID" dirty="0" smtClean="0">
                <a:sym typeface="Wingdings" pitchFamily="2" charset="2"/>
              </a:rPr>
              <a:t>               tujuan (deskripsi, eksposisi, argumentasi, persuasi, narasi)</a:t>
            </a:r>
          </a:p>
          <a:p>
            <a:pPr marL="1608138" lvl="1" indent="-1608138">
              <a:buNone/>
            </a:pPr>
            <a:r>
              <a:rPr lang="id-ID" dirty="0">
                <a:sym typeface="Wingdings" pitchFamily="2" charset="2"/>
              </a:rPr>
              <a:t> </a:t>
            </a:r>
            <a:r>
              <a:rPr lang="id-ID" dirty="0" smtClean="0">
                <a:sym typeface="Wingdings" pitchFamily="2" charset="2"/>
              </a:rPr>
              <a:t>              isi (analogi, kausalitas, uraian, perjelasan, pembuktian)</a:t>
            </a:r>
          </a:p>
          <a:p>
            <a:pPr marL="1608138" lvl="1" indent="-1608138">
              <a:buNone/>
            </a:pPr>
            <a:r>
              <a:rPr lang="id-ID" dirty="0" smtClean="0">
                <a:sym typeface="Wingdings" pitchFamily="2" charset="2"/>
              </a:rPr>
              <a:t>Wacana  teks dan konteks secara keseluruhan</a:t>
            </a:r>
            <a:endParaRPr lang="id-ID" dirty="0"/>
          </a:p>
        </p:txBody>
      </p:sp>
    </p:spTree>
    <p:extLst>
      <p:ext uri="{BB962C8B-B14F-4D97-AF65-F5344CB8AC3E}">
        <p14:creationId xmlns:p14="http://schemas.microsoft.com/office/powerpoint/2010/main" val="25000042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Membaca Kalimat</a:t>
            </a:r>
            <a:endParaRPr lang="id-ID" dirty="0"/>
          </a:p>
        </p:txBody>
      </p:sp>
      <p:sp>
        <p:nvSpPr>
          <p:cNvPr id="3" name="Content Placeholder 2"/>
          <p:cNvSpPr>
            <a:spLocks noGrp="1"/>
          </p:cNvSpPr>
          <p:nvPr>
            <p:ph idx="1"/>
          </p:nvPr>
        </p:nvSpPr>
        <p:spPr/>
        <p:txBody>
          <a:bodyPr/>
          <a:lstStyle/>
          <a:p>
            <a:pPr marL="0" indent="0">
              <a:buNone/>
            </a:pPr>
            <a:r>
              <a:rPr lang="id-ID" dirty="0" smtClean="0"/>
              <a:t>1. Anak Pak Mukidi pintar-pintar.</a:t>
            </a:r>
          </a:p>
          <a:p>
            <a:pPr marL="0" indent="0">
              <a:buNone/>
            </a:pPr>
            <a:r>
              <a:rPr lang="id-ID" dirty="0" smtClean="0"/>
              <a:t>2. Anak Pak Mukidi pintar.</a:t>
            </a:r>
          </a:p>
          <a:p>
            <a:pPr marL="0" indent="0">
              <a:buNone/>
            </a:pPr>
            <a:r>
              <a:rPr lang="id-ID" dirty="0" smtClean="0"/>
              <a:t>3. Pak Mukidi, anaknya pintar.</a:t>
            </a:r>
          </a:p>
          <a:p>
            <a:pPr marL="0" indent="0">
              <a:buNone/>
            </a:pPr>
            <a:endParaRPr lang="id-ID" dirty="0"/>
          </a:p>
          <a:p>
            <a:pPr marL="0" indent="0">
              <a:buNone/>
            </a:pPr>
            <a:r>
              <a:rPr lang="id-ID" dirty="0" smtClean="0"/>
              <a:t>Hasil membaca nonfiksi</a:t>
            </a:r>
            <a:r>
              <a:rPr lang="id-ID" dirty="0" smtClean="0">
                <a:sym typeface="Wingdings" pitchFamily="2" charset="2"/>
              </a:rPr>
              <a:t></a:t>
            </a:r>
            <a:r>
              <a:rPr lang="id-ID" dirty="0" smtClean="0"/>
              <a:t>satu pemahaman</a:t>
            </a:r>
          </a:p>
        </p:txBody>
      </p:sp>
    </p:spTree>
    <p:extLst>
      <p:ext uri="{BB962C8B-B14F-4D97-AF65-F5344CB8AC3E}">
        <p14:creationId xmlns:p14="http://schemas.microsoft.com/office/powerpoint/2010/main" val="203149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Membaca Paragraf</a:t>
            </a:r>
            <a:endParaRPr lang="id-ID" dirty="0"/>
          </a:p>
        </p:txBody>
      </p:sp>
      <p:sp>
        <p:nvSpPr>
          <p:cNvPr id="3" name="Content Placeholder 2"/>
          <p:cNvSpPr>
            <a:spLocks noGrp="1"/>
          </p:cNvSpPr>
          <p:nvPr>
            <p:ph idx="1"/>
          </p:nvPr>
        </p:nvSpPr>
        <p:spPr/>
        <p:txBody>
          <a:bodyPr/>
          <a:lstStyle/>
          <a:p>
            <a:r>
              <a:rPr lang="id-ID" dirty="0" smtClean="0"/>
              <a:t>Inti paragraf </a:t>
            </a:r>
            <a:r>
              <a:rPr lang="id-ID" dirty="0" smtClean="0">
                <a:sym typeface="Wingdings" pitchFamily="2" charset="2"/>
              </a:rPr>
              <a:t> pada kalimat inti</a:t>
            </a:r>
          </a:p>
          <a:p>
            <a:r>
              <a:rPr lang="id-ID" dirty="0" smtClean="0">
                <a:sym typeface="Wingdings" pitchFamily="2" charset="2"/>
              </a:rPr>
              <a:t>Pada awal paragraf  (deduktif)</a:t>
            </a:r>
          </a:p>
          <a:p>
            <a:r>
              <a:rPr lang="id-ID" dirty="0" smtClean="0">
                <a:sym typeface="Wingdings" pitchFamily="2" charset="2"/>
              </a:rPr>
              <a:t>Pada akhir paragraf  (induktif)</a:t>
            </a:r>
          </a:p>
          <a:p>
            <a:endParaRPr lang="id-ID" dirty="0">
              <a:sym typeface="Wingdings" pitchFamily="2" charset="2"/>
            </a:endParaRPr>
          </a:p>
          <a:p>
            <a:r>
              <a:rPr lang="id-ID" dirty="0" smtClean="0">
                <a:sym typeface="Wingdings" pitchFamily="2" charset="2"/>
              </a:rPr>
              <a:t>Kesinambungan intraparagraf</a:t>
            </a:r>
          </a:p>
          <a:p>
            <a:r>
              <a:rPr lang="id-ID" dirty="0" smtClean="0">
                <a:sym typeface="Wingdings" pitchFamily="2" charset="2"/>
              </a:rPr>
              <a:t>Kohesi (kesinambungan gramatika)</a:t>
            </a:r>
          </a:p>
          <a:p>
            <a:r>
              <a:rPr lang="id-ID" dirty="0" smtClean="0">
                <a:sym typeface="Wingdings" pitchFamily="2" charset="2"/>
              </a:rPr>
              <a:t>Koherensi (kesinambungan logika)</a:t>
            </a:r>
            <a:endParaRPr lang="id-ID" dirty="0"/>
          </a:p>
        </p:txBody>
      </p:sp>
    </p:spTree>
    <p:extLst>
      <p:ext uri="{BB962C8B-B14F-4D97-AF65-F5344CB8AC3E}">
        <p14:creationId xmlns:p14="http://schemas.microsoft.com/office/powerpoint/2010/main" val="34596514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Tes Baca cepat</a:t>
            </a:r>
            <a:r>
              <a:rPr lang="id-ID" dirty="0" smtClean="0">
                <a:sym typeface="Wingdings" pitchFamily="2" charset="2"/>
              </a:rPr>
              <a:t> Ujian Bahasa</a:t>
            </a:r>
            <a:endParaRPr lang="id-ID"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pPr marL="514350" indent="-514350">
              <a:buAutoNum type="arabicPeriod"/>
            </a:pPr>
            <a:r>
              <a:rPr lang="id-ID" dirty="0" smtClean="0"/>
              <a:t>Menyusun kalimat-kalimat yang terpisah</a:t>
            </a:r>
          </a:p>
          <a:p>
            <a:pPr marL="514350" indent="-514350">
              <a:buAutoNum type="arabicPeriod"/>
            </a:pPr>
            <a:r>
              <a:rPr lang="id-ID" dirty="0" smtClean="0"/>
              <a:t>Menentukan kalimat topik</a:t>
            </a:r>
          </a:p>
          <a:p>
            <a:pPr marL="514350" indent="-514350">
              <a:buAutoNum type="arabicPeriod"/>
            </a:pPr>
            <a:r>
              <a:rPr lang="id-ID" dirty="0" smtClean="0"/>
              <a:t>Menentukan kalimat penjelas</a:t>
            </a:r>
          </a:p>
          <a:p>
            <a:pPr marL="514350" indent="-514350">
              <a:buAutoNum type="arabicPeriod"/>
            </a:pPr>
            <a:r>
              <a:rPr lang="id-ID" dirty="0" smtClean="0"/>
              <a:t>Memprediksi kalimat (pernyataan/informasi yang hilang di tengah paragraf)</a:t>
            </a:r>
          </a:p>
          <a:p>
            <a:pPr marL="514350" indent="-514350">
              <a:buAutoNum type="arabicPeriod"/>
            </a:pPr>
            <a:r>
              <a:rPr lang="id-ID" dirty="0" smtClean="0"/>
              <a:t>Memprediksi informasi selanjutnya</a:t>
            </a:r>
          </a:p>
          <a:p>
            <a:pPr marL="514350" indent="-514350">
              <a:buAutoNum type="arabicPeriod"/>
            </a:pPr>
            <a:r>
              <a:rPr lang="id-ID" dirty="0" smtClean="0"/>
              <a:t>Menyimpulkan paragaraf</a:t>
            </a:r>
          </a:p>
          <a:p>
            <a:pPr marL="514350" indent="-514350">
              <a:buAutoNum type="arabicPeriod"/>
            </a:pPr>
            <a:r>
              <a:rPr lang="id-ID" dirty="0" smtClean="0"/>
              <a:t>Menganalogikan paragraf</a:t>
            </a:r>
          </a:p>
          <a:p>
            <a:pPr marL="514350" indent="-514350">
              <a:buAutoNum type="arabicPeriod"/>
            </a:pPr>
            <a:r>
              <a:rPr lang="id-ID" dirty="0" smtClean="0"/>
              <a:t>Mengulas/mengomentari paragraf</a:t>
            </a:r>
          </a:p>
          <a:p>
            <a:pPr marL="514350" indent="-514350">
              <a:buAutoNum type="arabicPeriod"/>
            </a:pPr>
            <a:r>
              <a:rPr lang="id-ID" dirty="0" smtClean="0"/>
              <a:t>Memaknai paragraf</a:t>
            </a:r>
          </a:p>
          <a:p>
            <a:pPr marL="514350" indent="-514350">
              <a:buAutoNum type="arabicPeriod"/>
            </a:pPr>
            <a:endParaRPr lang="id-ID" dirty="0"/>
          </a:p>
        </p:txBody>
      </p:sp>
    </p:spTree>
    <p:extLst>
      <p:ext uri="{BB962C8B-B14F-4D97-AF65-F5344CB8AC3E}">
        <p14:creationId xmlns:p14="http://schemas.microsoft.com/office/powerpoint/2010/main" val="22327780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Hasil membaca cepat dan benar</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Cepat, tepat, terampil, cekatan</a:t>
            </a:r>
          </a:p>
          <a:p>
            <a:r>
              <a:rPr lang="id-ID" dirty="0" smtClean="0"/>
              <a:t>Objektif, jujur, dapat dipertanggungjawabkan</a:t>
            </a:r>
          </a:p>
          <a:p>
            <a:r>
              <a:rPr lang="id-ID" dirty="0" smtClean="0"/>
              <a:t>Reaktif, prediktif, antisipatif </a:t>
            </a:r>
          </a:p>
          <a:p>
            <a:endParaRPr lang="id-ID" dirty="0" smtClean="0"/>
          </a:p>
          <a:p>
            <a:r>
              <a:rPr lang="id-ID" dirty="0" smtClean="0"/>
              <a:t>Terhindar dari: asal berkomentar, asal menulis, asal menilai, asal menyalin, menjiplak, asal, asal memnidahkan informasi yang belum tentu benar, dsb.</a:t>
            </a:r>
          </a:p>
          <a:p>
            <a:r>
              <a:rPr lang="id-ID" dirty="0" smtClean="0"/>
              <a:t>CERDAS MEMBACA, CERDAS BERBICARA, CERDAS MENULIS</a:t>
            </a:r>
            <a:endParaRPr lang="id-ID" dirty="0"/>
          </a:p>
        </p:txBody>
      </p:sp>
    </p:spTree>
    <p:extLst>
      <p:ext uri="{BB962C8B-B14F-4D97-AF65-F5344CB8AC3E}">
        <p14:creationId xmlns:p14="http://schemas.microsoft.com/office/powerpoint/2010/main" val="40757111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id-ID" sz="4000" dirty="0" smtClean="0"/>
              <a:t>Media Membaca Cepat</a:t>
            </a:r>
            <a:endParaRPr lang="id-ID" sz="4000" dirty="0"/>
          </a:p>
        </p:txBody>
      </p:sp>
      <p:sp>
        <p:nvSpPr>
          <p:cNvPr id="3" name="Content Placeholder 2"/>
          <p:cNvSpPr>
            <a:spLocks noGrp="1"/>
          </p:cNvSpPr>
          <p:nvPr>
            <p:ph idx="1"/>
          </p:nvPr>
        </p:nvSpPr>
        <p:spPr/>
        <p:txBody>
          <a:bodyPr>
            <a:noAutofit/>
          </a:bodyPr>
          <a:lstStyle/>
          <a:p>
            <a:r>
              <a:rPr lang="id-ID" sz="2800" dirty="0" smtClean="0"/>
              <a:t>Teks bahasa</a:t>
            </a:r>
          </a:p>
          <a:p>
            <a:r>
              <a:rPr lang="id-ID" sz="2800" dirty="0" smtClean="0"/>
              <a:t>Gambar</a:t>
            </a:r>
          </a:p>
          <a:p>
            <a:r>
              <a:rPr lang="id-ID" sz="2800" dirty="0" smtClean="0"/>
              <a:t>Grafik</a:t>
            </a:r>
          </a:p>
          <a:p>
            <a:r>
              <a:rPr lang="id-ID" sz="2800" dirty="0"/>
              <a:t>T</a:t>
            </a:r>
            <a:r>
              <a:rPr lang="id-ID" sz="2800" dirty="0" smtClean="0"/>
              <a:t>abel</a:t>
            </a:r>
          </a:p>
          <a:p>
            <a:r>
              <a:rPr lang="id-ID" sz="2800" dirty="0" smtClean="0"/>
              <a:t>Peta</a:t>
            </a:r>
          </a:p>
          <a:p>
            <a:r>
              <a:rPr lang="id-ID" sz="2800" dirty="0" smtClean="0"/>
              <a:t>Diagram</a:t>
            </a:r>
          </a:p>
          <a:p>
            <a:r>
              <a:rPr lang="id-ID" sz="2800" dirty="0" smtClean="0"/>
              <a:t>Sketsa</a:t>
            </a:r>
          </a:p>
          <a:p>
            <a:r>
              <a:rPr lang="id-ID" sz="2800" dirty="0" smtClean="0"/>
              <a:t>Simbol</a:t>
            </a:r>
          </a:p>
          <a:p>
            <a:r>
              <a:rPr lang="id-ID" sz="2800" dirty="0" smtClean="0"/>
              <a:t>Bagan (bagan alir, proses bisnis)</a:t>
            </a:r>
            <a:endParaRPr lang="id-ID" sz="2800" dirty="0"/>
          </a:p>
        </p:txBody>
      </p:sp>
    </p:spTree>
    <p:extLst>
      <p:ext uri="{BB962C8B-B14F-4D97-AF65-F5344CB8AC3E}">
        <p14:creationId xmlns:p14="http://schemas.microsoft.com/office/powerpoint/2010/main" val="33279058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berminat</a:t>
            </a:r>
          </a:p>
          <a:p>
            <a:r>
              <a:rPr lang="id-ID" dirty="0" smtClean="0"/>
              <a:t>Konsentrasi, fokus</a:t>
            </a:r>
          </a:p>
          <a:p>
            <a:r>
              <a:rPr lang="id-ID" dirty="0" smtClean="0"/>
              <a:t>Mengondisikan suasana, tempat, lingkungan</a:t>
            </a:r>
          </a:p>
          <a:p>
            <a:r>
              <a:rPr lang="id-ID" dirty="0" smtClean="0"/>
              <a:t>Menyiapkan barang pendukung: stabilo, buku catatan, dll.</a:t>
            </a:r>
          </a:p>
          <a:p>
            <a:r>
              <a:rPr lang="id-ID" dirty="0" smtClean="0"/>
              <a:t>Mengetahui apa yang akan dibaca </a:t>
            </a:r>
          </a:p>
          <a:p>
            <a:r>
              <a:rPr lang="id-ID" dirty="0" smtClean="0"/>
              <a:t>Mencari inti paragraf, inti subbab, bab</a:t>
            </a:r>
          </a:p>
          <a:p>
            <a:r>
              <a:rPr lang="id-ID" dirty="0" smtClean="0"/>
              <a:t>Mencari benang merah dari awal hingga akhir</a:t>
            </a:r>
          </a:p>
          <a:p>
            <a:endParaRPr lang="id-ID" dirty="0" smtClean="0"/>
          </a:p>
          <a:p>
            <a:endParaRPr lang="id-ID" dirty="0" smtClean="0"/>
          </a:p>
          <a:p>
            <a:endParaRPr lang="id-ID" dirty="0"/>
          </a:p>
        </p:txBody>
      </p:sp>
      <p:sp>
        <p:nvSpPr>
          <p:cNvPr id="2" name="Title 1"/>
          <p:cNvSpPr>
            <a:spLocks noGrp="1"/>
          </p:cNvSpPr>
          <p:nvPr>
            <p:ph type="title"/>
          </p:nvPr>
        </p:nvSpPr>
        <p:spPr/>
        <p:txBody>
          <a:bodyPr/>
          <a:lstStyle/>
          <a:p>
            <a:r>
              <a:rPr lang="id-ID" dirty="0"/>
              <a:t>L</a:t>
            </a:r>
            <a:r>
              <a:rPr lang="id-ID" dirty="0" smtClean="0"/>
              <a:t>angkah Membaca Cepat</a:t>
            </a:r>
            <a:endParaRPr lang="id-ID" dirty="0"/>
          </a:p>
        </p:txBody>
      </p:sp>
    </p:spTree>
    <p:extLst>
      <p:ext uri="{BB962C8B-B14F-4D97-AF65-F5344CB8AC3E}">
        <p14:creationId xmlns:p14="http://schemas.microsoft.com/office/powerpoint/2010/main" val="1082315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b="1" dirty="0" smtClean="0"/>
              <a:t>Kecakapan Sensor Kognitif</a:t>
            </a:r>
            <a:endParaRPr lang="id-ID" sz="4000" b="1" dirty="0"/>
          </a:p>
        </p:txBody>
      </p:sp>
      <p:sp>
        <p:nvSpPr>
          <p:cNvPr id="3" name="Content Placeholder 2"/>
          <p:cNvSpPr>
            <a:spLocks noGrp="1"/>
          </p:cNvSpPr>
          <p:nvPr>
            <p:ph sz="quarter" idx="1"/>
          </p:nvPr>
        </p:nvSpPr>
        <p:spPr/>
        <p:txBody>
          <a:bodyPr>
            <a:normAutofit/>
          </a:bodyPr>
          <a:lstStyle/>
          <a:p>
            <a:endParaRPr lang="id-ID" sz="4000" dirty="0" smtClean="0"/>
          </a:p>
          <a:p>
            <a:r>
              <a:rPr lang="id-ID" sz="4000" dirty="0" smtClean="0"/>
              <a:t>Melihat </a:t>
            </a:r>
            <a:r>
              <a:rPr lang="id-ID" sz="4000" dirty="0" smtClean="0">
                <a:sym typeface="Wingdings" pitchFamily="2" charset="2"/>
              </a:rPr>
              <a:t> visual  gambar/ sketsa</a:t>
            </a:r>
          </a:p>
          <a:p>
            <a:r>
              <a:rPr lang="id-ID" sz="4000" dirty="0" smtClean="0">
                <a:sym typeface="Wingdings" pitchFamily="2" charset="2"/>
              </a:rPr>
              <a:t>Membaca  visual  teks</a:t>
            </a:r>
            <a:endParaRPr lang="id-ID" sz="4000" dirty="0">
              <a:sym typeface="Wingdings" pitchFamily="2" charset="2"/>
            </a:endParaRPr>
          </a:p>
          <a:p>
            <a:r>
              <a:rPr lang="id-ID" sz="4000" dirty="0" smtClean="0">
                <a:sym typeface="Wingdings" pitchFamily="2" charset="2"/>
              </a:rPr>
              <a:t>Mendengar  audio</a:t>
            </a:r>
            <a:endParaRPr lang="id-ID" sz="4000" dirty="0"/>
          </a:p>
        </p:txBody>
      </p:sp>
    </p:spTree>
    <p:extLst>
      <p:ext uri="{BB962C8B-B14F-4D97-AF65-F5344CB8AC3E}">
        <p14:creationId xmlns:p14="http://schemas.microsoft.com/office/powerpoint/2010/main" val="30035741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876800"/>
          </a:xfrm>
        </p:spPr>
        <p:txBody>
          <a:bodyPr>
            <a:normAutofit/>
          </a:bodyPr>
          <a:lstStyle/>
          <a:p>
            <a:pPr marL="0" indent="0">
              <a:buNone/>
            </a:pPr>
            <a:r>
              <a:rPr lang="id-ID" dirty="0" smtClean="0"/>
              <a:t>Prosa</a:t>
            </a:r>
          </a:p>
          <a:p>
            <a:r>
              <a:rPr lang="id-ID" dirty="0" smtClean="0"/>
              <a:t>Harus tahu unsur-unsur karya sastra (unsur intrinsik: tokoh, alur, perwatakan, tema, latar)</a:t>
            </a:r>
          </a:p>
          <a:p>
            <a:r>
              <a:rPr lang="id-ID" dirty="0" smtClean="0"/>
              <a:t>Harus dapat menulis kembali apa yang dibaca dengan versi pembaca dalam bentuk sinopsis</a:t>
            </a:r>
          </a:p>
          <a:p>
            <a:pPr marL="109728" indent="0">
              <a:buNone/>
            </a:pPr>
            <a:endParaRPr lang="id-ID" dirty="0" smtClean="0"/>
          </a:p>
          <a:p>
            <a:pPr marL="0" indent="0">
              <a:buNone/>
            </a:pPr>
            <a:r>
              <a:rPr lang="id-ID" dirty="0" smtClean="0"/>
              <a:t>Puisi</a:t>
            </a:r>
          </a:p>
          <a:p>
            <a:r>
              <a:rPr lang="id-ID" dirty="0" smtClean="0"/>
              <a:t>Dapat menhayati dan memaknai puisi</a:t>
            </a:r>
          </a:p>
          <a:p>
            <a:r>
              <a:rPr lang="id-ID" dirty="0" smtClean="0"/>
              <a:t>Membuat parafrase puisi dalam bentuk deskripsi</a:t>
            </a:r>
            <a:endParaRPr lang="id-ID" dirty="0"/>
          </a:p>
        </p:txBody>
      </p:sp>
      <p:sp>
        <p:nvSpPr>
          <p:cNvPr id="2" name="Title 1"/>
          <p:cNvSpPr>
            <a:spLocks noGrp="1"/>
          </p:cNvSpPr>
          <p:nvPr>
            <p:ph type="title"/>
          </p:nvPr>
        </p:nvSpPr>
        <p:spPr/>
        <p:txBody>
          <a:bodyPr/>
          <a:lstStyle/>
          <a:p>
            <a:r>
              <a:rPr lang="id-ID" dirty="0" smtClean="0"/>
              <a:t>Membaca sastra</a:t>
            </a:r>
            <a:endParaRPr lang="id-ID" dirty="0"/>
          </a:p>
        </p:txBody>
      </p:sp>
    </p:spTree>
    <p:extLst>
      <p:ext uri="{BB962C8B-B14F-4D97-AF65-F5344CB8AC3E}">
        <p14:creationId xmlns:p14="http://schemas.microsoft.com/office/powerpoint/2010/main" val="8997604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Membaca Ilmiah/ Nonfiksi</a:t>
            </a:r>
            <a:endParaRPr lang="id-ID" dirty="0"/>
          </a:p>
        </p:txBody>
      </p:sp>
      <p:sp>
        <p:nvSpPr>
          <p:cNvPr id="3" name="Content Placeholder 2"/>
          <p:cNvSpPr>
            <a:spLocks noGrp="1"/>
          </p:cNvSpPr>
          <p:nvPr>
            <p:ph idx="1"/>
          </p:nvPr>
        </p:nvSpPr>
        <p:spPr/>
        <p:txBody>
          <a:bodyPr/>
          <a:lstStyle/>
          <a:p>
            <a:r>
              <a:rPr lang="id-ID" dirty="0" smtClean="0"/>
              <a:t>Menangkap  5 W + 1 H</a:t>
            </a:r>
          </a:p>
          <a:p>
            <a:r>
              <a:rPr lang="id-ID" dirty="0" smtClean="0"/>
              <a:t>Hasilnya agar kita dapat menyimpulkan, memprediksi, atau mengantisipasi</a:t>
            </a:r>
          </a:p>
          <a:p>
            <a:r>
              <a:rPr lang="id-ID" dirty="0" smtClean="0"/>
              <a:t>Semua berdasarkan sifat-sifat ilmiah: objektif, empiris, dan kesimpulan dapat dibuktikan kebenarannya</a:t>
            </a:r>
          </a:p>
        </p:txBody>
      </p:sp>
    </p:spTree>
    <p:extLst>
      <p:ext uri="{BB962C8B-B14F-4D97-AF65-F5344CB8AC3E}">
        <p14:creationId xmlns:p14="http://schemas.microsoft.com/office/powerpoint/2010/main" val="31502004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Manfaat Membaca Ilmiah</a:t>
            </a:r>
            <a:endParaRPr lang="id-ID" dirty="0"/>
          </a:p>
        </p:txBody>
      </p:sp>
      <p:sp>
        <p:nvSpPr>
          <p:cNvPr id="3" name="Content Placeholder 2"/>
          <p:cNvSpPr>
            <a:spLocks noGrp="1"/>
          </p:cNvSpPr>
          <p:nvPr>
            <p:ph idx="1"/>
          </p:nvPr>
        </p:nvSpPr>
        <p:spPr>
          <a:xfrm>
            <a:off x="457200" y="1447800"/>
            <a:ext cx="8229600" cy="5181600"/>
          </a:xfrm>
        </p:spPr>
        <p:txBody>
          <a:bodyPr>
            <a:normAutofit fontScale="85000" lnSpcReduction="20000"/>
          </a:bodyPr>
          <a:lstStyle/>
          <a:p>
            <a:r>
              <a:rPr lang="id-ID" dirty="0" smtClean="0"/>
              <a:t>Kepentingan penulisan karya tulis ilmiah (KTI)</a:t>
            </a:r>
          </a:p>
          <a:p>
            <a:r>
              <a:rPr lang="id-ID" dirty="0" smtClean="0"/>
              <a:t>Kajian pustaka</a:t>
            </a:r>
          </a:p>
          <a:p>
            <a:r>
              <a:rPr lang="id-ID" dirty="0" smtClean="0"/>
              <a:t>Dengan sistem kutip langsung atau parafrase</a:t>
            </a:r>
          </a:p>
          <a:p>
            <a:r>
              <a:rPr lang="id-ID" dirty="0" smtClean="0"/>
              <a:t>Dalam pengutipan ada olah pikir, yaitu penautan antara kerangka pikir kita dan kajian yang ada pada bacaan (pustaka).</a:t>
            </a:r>
          </a:p>
          <a:p>
            <a:r>
              <a:rPr lang="id-ID" dirty="0" smtClean="0"/>
              <a:t>Dalam KTI ialah: kita akan menulis apa, masalah yang dibahas apa, cara pembahasan seperti apa dan bagaimana. Dengan itu, kita butuh bacaan lain (penelitian terdahulu dan teori2 yang sudah ada) untuk dapat sebagai fondasi KTI kita dan sebagai bagian dari mozaik penelitian kita atau sebaliknya. Dalam hal imi, bacaan ilmiah mutlak diperlukan untuk membangun ilmiah yang baru.</a:t>
            </a:r>
            <a:endParaRPr lang="id-ID" dirty="0"/>
          </a:p>
        </p:txBody>
      </p:sp>
    </p:spTree>
    <p:extLst>
      <p:ext uri="{BB962C8B-B14F-4D97-AF65-F5344CB8AC3E}">
        <p14:creationId xmlns:p14="http://schemas.microsoft.com/office/powerpoint/2010/main" val="37286526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Membaca Cepat yang Efektif</a:t>
            </a:r>
            <a:endParaRPr lang="id-ID" dirty="0"/>
          </a:p>
        </p:txBody>
      </p:sp>
      <p:sp>
        <p:nvSpPr>
          <p:cNvPr id="3" name="Content Placeholder 2"/>
          <p:cNvSpPr>
            <a:spLocks noGrp="1"/>
          </p:cNvSpPr>
          <p:nvPr>
            <p:ph idx="1"/>
          </p:nvPr>
        </p:nvSpPr>
        <p:spPr/>
        <p:txBody>
          <a:bodyPr>
            <a:normAutofit lnSpcReduction="10000"/>
          </a:bodyPr>
          <a:lstStyle/>
          <a:p>
            <a:r>
              <a:rPr lang="id-ID" dirty="0" smtClean="0"/>
              <a:t>Mampu menangkap benang merah dari seluruh yang kita baca</a:t>
            </a:r>
          </a:p>
          <a:p>
            <a:r>
              <a:rPr lang="id-ID" dirty="0" smtClean="0"/>
              <a:t>Mampu menangkap yang yang benar dan yang salah dalam bacaan</a:t>
            </a:r>
          </a:p>
          <a:p>
            <a:r>
              <a:rPr lang="id-ID" dirty="0" smtClean="0"/>
              <a:t>Mampu menangkap konteks dan maksud bacaan</a:t>
            </a:r>
          </a:p>
          <a:p>
            <a:r>
              <a:rPr lang="id-ID" dirty="0" smtClean="0"/>
              <a:t>Mampu memindahkan (paarafrase) apa yang kita baca dalam bentuk  lain (teks tulis, bicara, perbuatan)</a:t>
            </a:r>
            <a:endParaRPr lang="id-ID" dirty="0"/>
          </a:p>
        </p:txBody>
      </p:sp>
    </p:spTree>
    <p:extLst>
      <p:ext uri="{BB962C8B-B14F-4D97-AF65-F5344CB8AC3E}">
        <p14:creationId xmlns:p14="http://schemas.microsoft.com/office/powerpoint/2010/main" val="23660457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Teknik Membaca Efektif</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Menggarisbawahi bagian yang penting</a:t>
            </a:r>
          </a:p>
          <a:p>
            <a:r>
              <a:rPr lang="id-ID" dirty="0" smtClean="0"/>
              <a:t>Mencatat hal-hal yang penting pada buku catatan,lengkap dengan sumber buku bacaannya (referensinya)</a:t>
            </a:r>
          </a:p>
          <a:p>
            <a:r>
              <a:rPr lang="id-ID" dirty="0" smtClean="0"/>
              <a:t>Membuat komentar sendiri atas yang sedang/sudah dibacanya.</a:t>
            </a:r>
          </a:p>
          <a:p>
            <a:r>
              <a:rPr lang="id-ID" dirty="0" smtClean="0"/>
              <a:t>Membuat catatan perbandingan, analogi, kekurangan dan kelebihan apa yang sedang kita baca dengan buku/sumber referensi yang lain (analisis wacana kritis)</a:t>
            </a:r>
            <a:endParaRPr lang="id-ID" dirty="0"/>
          </a:p>
        </p:txBody>
      </p:sp>
    </p:spTree>
    <p:extLst>
      <p:ext uri="{BB962C8B-B14F-4D97-AF65-F5344CB8AC3E}">
        <p14:creationId xmlns:p14="http://schemas.microsoft.com/office/powerpoint/2010/main" val="38999129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Pelatihan Membaca untuk Anak Didik</a:t>
            </a:r>
            <a:endParaRPr lang="id-ID" dirty="0"/>
          </a:p>
        </p:txBody>
      </p:sp>
      <p:sp>
        <p:nvSpPr>
          <p:cNvPr id="3" name="Content Placeholder 2"/>
          <p:cNvSpPr>
            <a:spLocks noGrp="1"/>
          </p:cNvSpPr>
          <p:nvPr>
            <p:ph idx="1"/>
          </p:nvPr>
        </p:nvSpPr>
        <p:spPr/>
        <p:txBody>
          <a:bodyPr/>
          <a:lstStyle/>
          <a:p>
            <a:r>
              <a:rPr lang="id-ID" sz="3200" dirty="0" smtClean="0"/>
              <a:t>Membaca teks paragraf, teks bacaan utuh, teks sastra, teks ilmiah populer. Hasilnya siswa membuat sinposis, resume, ulasan.</a:t>
            </a:r>
          </a:p>
          <a:p>
            <a:r>
              <a:rPr lang="id-ID" sz="3200" dirty="0" smtClean="0"/>
              <a:t>Membaca grafik, tabel, bagan, bagan alir, peta, karikatur, sketsa. Hasilnya siswa membuat interpretasi  dan menyimpulkan.</a:t>
            </a:r>
          </a:p>
          <a:p>
            <a:pPr marL="0" indent="0">
              <a:buNone/>
            </a:pPr>
            <a:endParaRPr lang="id-ID" dirty="0"/>
          </a:p>
        </p:txBody>
      </p:sp>
    </p:spTree>
    <p:extLst>
      <p:ext uri="{BB962C8B-B14F-4D97-AF65-F5344CB8AC3E}">
        <p14:creationId xmlns:p14="http://schemas.microsoft.com/office/powerpoint/2010/main" val="11304954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Manfaat Membaca Cepat</a:t>
            </a:r>
            <a:endParaRPr lang="id-ID" dirty="0"/>
          </a:p>
        </p:txBody>
      </p:sp>
      <p:sp>
        <p:nvSpPr>
          <p:cNvPr id="3" name="Content Placeholder 2"/>
          <p:cNvSpPr>
            <a:spLocks noGrp="1"/>
          </p:cNvSpPr>
          <p:nvPr>
            <p:ph idx="1"/>
          </p:nvPr>
        </p:nvSpPr>
        <p:spPr/>
        <p:txBody>
          <a:bodyPr>
            <a:normAutofit/>
          </a:bodyPr>
          <a:lstStyle/>
          <a:p>
            <a:r>
              <a:rPr lang="id-ID" sz="3200" dirty="0" smtClean="0"/>
              <a:t>Membaca cepat</a:t>
            </a:r>
            <a:r>
              <a:rPr lang="id-ID" sz="3200" dirty="0" smtClean="0">
                <a:sym typeface="Wingdings" pitchFamily="2" charset="2"/>
              </a:rPr>
              <a:t> membaca kritis membaca cerdas berpikir cerdas,berpikir kritis membangun budaya cerdas dan kritis terhindar dari budaya hoaks membangun masyaraakat ilmiah intelektual menuju bangsa yang mandiri, kuat, dan cerdas dalam berpikir dan bertindak</a:t>
            </a:r>
            <a:endParaRPr lang="id-ID" sz="3200" dirty="0"/>
          </a:p>
        </p:txBody>
      </p:sp>
    </p:spTree>
    <p:extLst>
      <p:ext uri="{BB962C8B-B14F-4D97-AF65-F5344CB8AC3E}">
        <p14:creationId xmlns:p14="http://schemas.microsoft.com/office/powerpoint/2010/main" val="6817529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295400"/>
            <a:ext cx="6400800" cy="45719"/>
          </a:xfrm>
        </p:spPr>
        <p:txBody>
          <a:bodyPr>
            <a:normAutofit fontScale="90000"/>
          </a:bodyPr>
          <a:lstStyle/>
          <a:p>
            <a:endParaRPr lang="id-ID" dirty="0"/>
          </a:p>
        </p:txBody>
      </p:sp>
      <p:sp>
        <p:nvSpPr>
          <p:cNvPr id="3" name="Content Placeholder 2"/>
          <p:cNvSpPr>
            <a:spLocks noGrp="1"/>
          </p:cNvSpPr>
          <p:nvPr>
            <p:ph idx="1"/>
          </p:nvPr>
        </p:nvSpPr>
        <p:spPr>
          <a:xfrm>
            <a:off x="685800" y="1447800"/>
            <a:ext cx="7772400" cy="4724400"/>
          </a:xfrm>
        </p:spPr>
        <p:txBody>
          <a:bodyPr>
            <a:normAutofit lnSpcReduction="10000"/>
          </a:bodyPr>
          <a:lstStyle/>
          <a:p>
            <a:pPr indent="0">
              <a:buNone/>
            </a:pPr>
            <a:r>
              <a:rPr lang="id-ID" sz="3600" dirty="0" smtClean="0"/>
              <a:t>Bunga kenanga, bunga melati</a:t>
            </a:r>
          </a:p>
          <a:p>
            <a:pPr indent="0">
              <a:buNone/>
            </a:pPr>
            <a:r>
              <a:rPr lang="id-ID" sz="3600" dirty="0" smtClean="0"/>
              <a:t>Harum wanginya, tertancap di sanubari</a:t>
            </a:r>
          </a:p>
          <a:p>
            <a:pPr indent="0">
              <a:buNone/>
            </a:pPr>
            <a:r>
              <a:rPr lang="id-ID" sz="3600" dirty="0" smtClean="0"/>
              <a:t>Cepat membaca, cepat mengerti</a:t>
            </a:r>
          </a:p>
          <a:p>
            <a:pPr indent="0">
              <a:buNone/>
            </a:pPr>
            <a:r>
              <a:rPr lang="id-ID" sz="3600" dirty="0" smtClean="0"/>
              <a:t>Menuju anak bangsa, berprestasi tinggi</a:t>
            </a:r>
          </a:p>
          <a:p>
            <a:pPr indent="0">
              <a:buNone/>
            </a:pPr>
            <a:r>
              <a:rPr lang="id-ID" sz="3600" dirty="0" smtClean="0"/>
              <a:t> </a:t>
            </a:r>
          </a:p>
          <a:p>
            <a:pPr indent="0">
              <a:buNone/>
            </a:pPr>
            <a:endParaRPr lang="id-ID" sz="3600" dirty="0"/>
          </a:p>
        </p:txBody>
      </p:sp>
    </p:spTree>
    <p:extLst>
      <p:ext uri="{BB962C8B-B14F-4D97-AF65-F5344CB8AC3E}">
        <p14:creationId xmlns:p14="http://schemas.microsoft.com/office/powerpoint/2010/main" val="11711786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1"/>
            <a:ext cx="7315200" cy="914399"/>
          </a:xfrm>
        </p:spPr>
        <p:txBody>
          <a:bodyPr/>
          <a:lstStyle/>
          <a:p>
            <a:endParaRPr lang="id-ID" dirty="0"/>
          </a:p>
        </p:txBody>
      </p:sp>
      <p:sp>
        <p:nvSpPr>
          <p:cNvPr id="3" name="Content Placeholder 2"/>
          <p:cNvSpPr>
            <a:spLocks noGrp="1"/>
          </p:cNvSpPr>
          <p:nvPr>
            <p:ph idx="1"/>
          </p:nvPr>
        </p:nvSpPr>
        <p:spPr>
          <a:xfrm>
            <a:off x="914400" y="1828801"/>
            <a:ext cx="7315200" cy="4480560"/>
          </a:xfrm>
        </p:spPr>
        <p:txBody>
          <a:bodyPr>
            <a:normAutofit fontScale="92500"/>
          </a:bodyPr>
          <a:lstStyle/>
          <a:p>
            <a:r>
              <a:rPr lang="id-ID" sz="4000" dirty="0" smtClean="0"/>
              <a:t>Membaca menjadi kebutuhan hakiki</a:t>
            </a:r>
          </a:p>
          <a:p>
            <a:r>
              <a:rPr lang="id-ID" sz="4000" dirty="0" smtClean="0"/>
              <a:t>Menelusuri dunia nan rupawan</a:t>
            </a:r>
          </a:p>
          <a:p>
            <a:pPr lvl="0">
              <a:buClr>
                <a:srgbClr val="FF8600"/>
              </a:buClr>
            </a:pPr>
            <a:r>
              <a:rPr lang="id-ID" sz="4000" dirty="0" smtClean="0">
                <a:solidFill>
                  <a:prstClr val="white"/>
                </a:solidFill>
              </a:rPr>
              <a:t>Putra </a:t>
            </a:r>
            <a:r>
              <a:rPr lang="id-ID" sz="4000" dirty="0">
                <a:solidFill>
                  <a:prstClr val="white"/>
                </a:solidFill>
              </a:rPr>
              <a:t>putri Wonosobo harapan </a:t>
            </a:r>
            <a:r>
              <a:rPr lang="id-ID" sz="4000" dirty="0" smtClean="0">
                <a:solidFill>
                  <a:prstClr val="white"/>
                </a:solidFill>
              </a:rPr>
              <a:t>negeri</a:t>
            </a:r>
          </a:p>
          <a:p>
            <a:pPr lvl="0">
              <a:buClr>
                <a:srgbClr val="FF8600"/>
              </a:buClr>
            </a:pPr>
            <a:r>
              <a:rPr lang="id-ID" sz="4000" dirty="0" smtClean="0">
                <a:solidFill>
                  <a:prstClr val="white"/>
                </a:solidFill>
              </a:rPr>
              <a:t>Sebagai tonggak penegak kebenaran dan keadilan</a:t>
            </a:r>
            <a:endParaRPr lang="id-ID" sz="4000" dirty="0">
              <a:solidFill>
                <a:prstClr val="white"/>
              </a:solidFill>
            </a:endParaRPr>
          </a:p>
          <a:p>
            <a:endParaRPr lang="id-ID" sz="4800" dirty="0"/>
          </a:p>
        </p:txBody>
      </p:sp>
    </p:spTree>
    <p:extLst>
      <p:ext uri="{BB962C8B-B14F-4D97-AF65-F5344CB8AC3E}">
        <p14:creationId xmlns:p14="http://schemas.microsoft.com/office/powerpoint/2010/main" val="40911826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Tiada perjuangan tanpa pengorbanan</a:t>
            </a:r>
          </a:p>
          <a:p>
            <a:r>
              <a:rPr lang="id-ID" dirty="0" smtClean="0"/>
              <a:t>Pengorbanan yang tulus menjadi ikhlas</a:t>
            </a:r>
          </a:p>
          <a:p>
            <a:r>
              <a:rPr lang="id-ID" dirty="0" smtClean="0"/>
              <a:t>Tiada limpahan ilmu tanpa keliru dan salah</a:t>
            </a:r>
          </a:p>
          <a:p>
            <a:r>
              <a:rPr lang="id-ID" dirty="0" smtClean="0"/>
              <a:t>Pun, demikian dari saya</a:t>
            </a:r>
          </a:p>
          <a:p>
            <a:r>
              <a:rPr lang="id-ID" dirty="0" smtClean="0"/>
              <a:t>Mohon dimaafkan dengan ikhlas</a:t>
            </a:r>
          </a:p>
          <a:p>
            <a:r>
              <a:rPr lang="id-ID" dirty="0" smtClean="0"/>
              <a:t>Semoga partisipasi bapak Ibu guru menjadi penghapus segala lelah</a:t>
            </a:r>
            <a:endParaRPr lang="id-ID" dirty="0"/>
          </a:p>
        </p:txBody>
      </p:sp>
    </p:spTree>
    <p:extLst>
      <p:ext uri="{BB962C8B-B14F-4D97-AF65-F5344CB8AC3E}">
        <p14:creationId xmlns:p14="http://schemas.microsoft.com/office/powerpoint/2010/main" val="3435531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Aspek Membaca</a:t>
            </a:r>
            <a:endParaRPr lang="id-ID" dirty="0"/>
          </a:p>
        </p:txBody>
      </p:sp>
      <p:sp>
        <p:nvSpPr>
          <p:cNvPr id="3" name="Content Placeholder 2"/>
          <p:cNvSpPr>
            <a:spLocks noGrp="1"/>
          </p:cNvSpPr>
          <p:nvPr>
            <p:ph idx="1"/>
          </p:nvPr>
        </p:nvSpPr>
        <p:spPr/>
        <p:txBody>
          <a:bodyPr>
            <a:normAutofit/>
          </a:bodyPr>
          <a:lstStyle/>
          <a:p>
            <a:pPr marL="0" indent="0" algn="ctr">
              <a:buNone/>
            </a:pPr>
            <a:r>
              <a:rPr lang="id-ID" sz="3600" dirty="0" smtClean="0"/>
              <a:t>Membaca</a:t>
            </a:r>
            <a:endParaRPr lang="id-ID" sz="3600" dirty="0" smtClean="0"/>
          </a:p>
          <a:p>
            <a:pPr marL="0" indent="0" algn="ctr">
              <a:buNone/>
            </a:pPr>
            <a:endParaRPr lang="id-ID" sz="3600" dirty="0"/>
          </a:p>
          <a:p>
            <a:pPr marL="0" indent="0">
              <a:buNone/>
            </a:pPr>
            <a:r>
              <a:rPr lang="id-ID" sz="3600" dirty="0" smtClean="0"/>
              <a:t> </a:t>
            </a:r>
            <a:endParaRPr lang="id-ID" sz="3600" dirty="0" smtClean="0"/>
          </a:p>
          <a:p>
            <a:pPr marL="0" indent="0">
              <a:buNone/>
            </a:pPr>
            <a:r>
              <a:rPr lang="id-ID" sz="3600" dirty="0"/>
              <a:t> </a:t>
            </a:r>
            <a:r>
              <a:rPr lang="id-ID" sz="3600" dirty="0" smtClean="0"/>
              <a:t>     </a:t>
            </a:r>
            <a:r>
              <a:rPr lang="id-ID" sz="3600" dirty="0" smtClean="0"/>
              <a:t>Afeksi </a:t>
            </a:r>
            <a:r>
              <a:rPr lang="id-ID" sz="3600" dirty="0" smtClean="0"/>
              <a:t>dan minat                  kognisi</a:t>
            </a:r>
          </a:p>
          <a:p>
            <a:pPr marL="0" indent="0">
              <a:buNone/>
            </a:pPr>
            <a:endParaRPr lang="id-ID" sz="3600" dirty="0" smtClean="0"/>
          </a:p>
          <a:p>
            <a:pPr marL="0" indent="0">
              <a:buNone/>
            </a:pPr>
            <a:r>
              <a:rPr lang="id-ID" sz="3600" dirty="0" smtClean="0"/>
              <a:t>     olah </a:t>
            </a:r>
            <a:r>
              <a:rPr lang="id-ID" sz="3600" dirty="0" smtClean="0"/>
              <a:t>rasa/emosi                     olah pikir</a:t>
            </a:r>
          </a:p>
        </p:txBody>
      </p:sp>
      <p:cxnSp>
        <p:nvCxnSpPr>
          <p:cNvPr id="5" name="Straight Connector 4"/>
          <p:cNvCxnSpPr/>
          <p:nvPr/>
        </p:nvCxnSpPr>
        <p:spPr>
          <a:xfrm flipH="1">
            <a:off x="2743200" y="2514600"/>
            <a:ext cx="1981200" cy="892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953000" y="2514600"/>
            <a:ext cx="2188191" cy="892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895600" y="4242748"/>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315200" y="4267200"/>
            <a:ext cx="0" cy="533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53789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endParaRPr lang="id-ID" dirty="0"/>
          </a:p>
          <a:p>
            <a:pPr marL="0" indent="0" algn="ctr">
              <a:buNone/>
            </a:pPr>
            <a:r>
              <a:rPr lang="id-ID" sz="8000" dirty="0" smtClean="0"/>
              <a:t>TERIMA KASIH</a:t>
            </a:r>
            <a:endParaRPr lang="id-ID" sz="8000" dirty="0"/>
          </a:p>
        </p:txBody>
      </p:sp>
    </p:spTree>
    <p:extLst>
      <p:ext uri="{BB962C8B-B14F-4D97-AF65-F5344CB8AC3E}">
        <p14:creationId xmlns:p14="http://schemas.microsoft.com/office/powerpoint/2010/main" val="122203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Proses Membaca</a:t>
            </a:r>
            <a:endParaRPr lang="id-ID" dirty="0"/>
          </a:p>
        </p:txBody>
      </p:sp>
      <p:sp>
        <p:nvSpPr>
          <p:cNvPr id="3" name="Content Placeholder 2"/>
          <p:cNvSpPr>
            <a:spLocks noGrp="1"/>
          </p:cNvSpPr>
          <p:nvPr>
            <p:ph idx="1"/>
          </p:nvPr>
        </p:nvSpPr>
        <p:spPr/>
        <p:txBody>
          <a:bodyPr>
            <a:normAutofit/>
          </a:bodyPr>
          <a:lstStyle/>
          <a:p>
            <a:pPr marL="0" indent="0">
              <a:buNone/>
            </a:pPr>
            <a:r>
              <a:rPr lang="id-ID" sz="2800" dirty="0" smtClean="0"/>
              <a:t>Membaca—memahami—menghayati—menyakini</a:t>
            </a:r>
          </a:p>
          <a:p>
            <a:pPr marL="0" indent="0">
              <a:buNone/>
            </a:pPr>
            <a:r>
              <a:rPr lang="id-ID" sz="2800" dirty="0" smtClean="0"/>
              <a:t>Membaca—memahami—memprediksi</a:t>
            </a:r>
          </a:p>
          <a:p>
            <a:pPr marL="0" indent="0">
              <a:buNone/>
            </a:pPr>
            <a:r>
              <a:rPr lang="id-ID" sz="2800" dirty="0" smtClean="0"/>
              <a:t>Membaca—memahami—mengabstrasikan</a:t>
            </a:r>
          </a:p>
          <a:p>
            <a:pPr marL="0" indent="0">
              <a:buNone/>
            </a:pPr>
            <a:r>
              <a:rPr lang="id-ID" sz="2800" dirty="0" smtClean="0"/>
              <a:t>Membaca—memahami—menyimpulkan</a:t>
            </a:r>
          </a:p>
          <a:p>
            <a:pPr marL="0" indent="0">
              <a:buNone/>
            </a:pPr>
            <a:r>
              <a:rPr lang="id-ID" sz="2800" dirty="0" smtClean="0"/>
              <a:t>Membaca—memahami—mengisi kerumpangan</a:t>
            </a:r>
          </a:p>
          <a:p>
            <a:pPr marL="0" indent="0">
              <a:buNone/>
            </a:pPr>
            <a:r>
              <a:rPr lang="id-ID" sz="2800" dirty="0" smtClean="0"/>
              <a:t>Membaca—memahami—menganalogikan</a:t>
            </a:r>
          </a:p>
          <a:p>
            <a:pPr marL="0" indent="0">
              <a:buNone/>
            </a:pPr>
            <a:r>
              <a:rPr lang="id-ID" sz="2800" dirty="0" smtClean="0"/>
              <a:t>Membaca—memahami– mengevaluasi/mengkritisi</a:t>
            </a:r>
          </a:p>
          <a:p>
            <a:pPr marL="0" indent="0">
              <a:buNone/>
            </a:pPr>
            <a:r>
              <a:rPr lang="id-ID" sz="2800" dirty="0" smtClean="0"/>
              <a:t>Membaca—memahami—mengerti maksud tersirat</a:t>
            </a:r>
            <a:endParaRPr lang="id-ID" sz="2800" dirty="0"/>
          </a:p>
        </p:txBody>
      </p:sp>
    </p:spTree>
    <p:extLst>
      <p:ext uri="{BB962C8B-B14F-4D97-AF65-F5344CB8AC3E}">
        <p14:creationId xmlns:p14="http://schemas.microsoft.com/office/powerpoint/2010/main" val="1321276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membaca sains dan fiksi</a:t>
            </a:r>
            <a:endParaRPr lang="id-ID" dirty="0"/>
          </a:p>
        </p:txBody>
      </p:sp>
      <p:sp>
        <p:nvSpPr>
          <p:cNvPr id="3" name="Content Placeholder 2"/>
          <p:cNvSpPr>
            <a:spLocks noGrp="1"/>
          </p:cNvSpPr>
          <p:nvPr>
            <p:ph idx="1"/>
          </p:nvPr>
        </p:nvSpPr>
        <p:spPr/>
        <p:txBody>
          <a:bodyPr>
            <a:normAutofit lnSpcReduction="10000"/>
          </a:bodyPr>
          <a:lstStyle/>
          <a:p>
            <a:pPr marL="0" indent="0">
              <a:buNone/>
            </a:pPr>
            <a:r>
              <a:rPr lang="id-ID" dirty="0" smtClean="0"/>
              <a:t>Membaca sains </a:t>
            </a:r>
          </a:p>
          <a:p>
            <a:r>
              <a:rPr lang="id-ID" dirty="0" smtClean="0"/>
              <a:t>Hasilnya dapat menyimpulkan, mengabstraksikan</a:t>
            </a:r>
          </a:p>
          <a:p>
            <a:endParaRPr lang="id-ID" dirty="0"/>
          </a:p>
          <a:p>
            <a:pPr marL="0" indent="0">
              <a:buNone/>
            </a:pPr>
            <a:r>
              <a:rPr lang="id-ID" dirty="0" smtClean="0"/>
              <a:t>Membaca fiksi</a:t>
            </a:r>
          </a:p>
          <a:p>
            <a:r>
              <a:rPr lang="id-ID" dirty="0" smtClean="0"/>
              <a:t>Hasilnya dapat menceritakan kembali</a:t>
            </a:r>
          </a:p>
          <a:p>
            <a:r>
              <a:rPr lang="id-ID" dirty="0" smtClean="0"/>
              <a:t>Membuat sinopsis</a:t>
            </a:r>
          </a:p>
          <a:p>
            <a:r>
              <a:rPr lang="id-ID" dirty="0" smtClean="0"/>
              <a:t>(sesuai dengan versi pembaca)</a:t>
            </a:r>
            <a:endParaRPr lang="id-ID" dirty="0"/>
          </a:p>
        </p:txBody>
      </p:sp>
    </p:spTree>
    <p:extLst>
      <p:ext uri="{BB962C8B-B14F-4D97-AF65-F5344CB8AC3E}">
        <p14:creationId xmlns:p14="http://schemas.microsoft.com/office/powerpoint/2010/main" val="3298391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Siklus Membaca</a:t>
            </a:r>
            <a:endParaRPr lang="id-ID" b="1" dirty="0"/>
          </a:p>
        </p:txBody>
      </p:sp>
      <p:sp>
        <p:nvSpPr>
          <p:cNvPr id="3" name="Content Placeholder 2"/>
          <p:cNvSpPr>
            <a:spLocks noGrp="1"/>
          </p:cNvSpPr>
          <p:nvPr>
            <p:ph sz="quarter" idx="1"/>
          </p:nvPr>
        </p:nvSpPr>
        <p:spPr>
          <a:xfrm>
            <a:off x="457200" y="1219200"/>
            <a:ext cx="8229600" cy="4906963"/>
          </a:xfrm>
        </p:spPr>
        <p:txBody>
          <a:bodyPr/>
          <a:lstStyle/>
          <a:p>
            <a:pPr marL="0" indent="0">
              <a:buNone/>
            </a:pPr>
            <a:r>
              <a:rPr lang="id-ID" dirty="0"/>
              <a:t> </a:t>
            </a:r>
            <a:r>
              <a:rPr lang="id-ID" dirty="0" smtClean="0"/>
              <a:t>                     </a:t>
            </a:r>
          </a:p>
          <a:p>
            <a:pPr marL="0" indent="0">
              <a:buNone/>
            </a:pPr>
            <a:r>
              <a:rPr lang="id-ID" dirty="0"/>
              <a:t> </a:t>
            </a:r>
            <a:r>
              <a:rPr lang="id-ID" dirty="0" smtClean="0"/>
              <a:t>                                         situasi, kondisi, cuaca, alam</a:t>
            </a:r>
            <a:endParaRPr lang="id-ID" dirty="0"/>
          </a:p>
          <a:p>
            <a:pPr marL="0" indent="0">
              <a:buNone/>
            </a:pPr>
            <a:endParaRPr lang="id-ID" dirty="0" smtClean="0"/>
          </a:p>
          <a:p>
            <a:pPr marL="0" indent="0">
              <a:buNone/>
            </a:pPr>
            <a:r>
              <a:rPr lang="id-ID" dirty="0" smtClean="0"/>
              <a:t>Membaca                            gelagat</a:t>
            </a:r>
          </a:p>
          <a:p>
            <a:pPr marL="0" indent="0">
              <a:buNone/>
            </a:pPr>
            <a:endParaRPr lang="id-ID" dirty="0"/>
          </a:p>
          <a:p>
            <a:pPr marL="0" indent="0">
              <a:buNone/>
            </a:pPr>
            <a:r>
              <a:rPr lang="id-ID" dirty="0" smtClean="0"/>
              <a:t>                                            teks</a:t>
            </a:r>
          </a:p>
          <a:p>
            <a:pPr marL="0" indent="0">
              <a:buNone/>
            </a:pPr>
            <a:endParaRPr lang="id-ID" dirty="0"/>
          </a:p>
          <a:p>
            <a:pPr marL="0" indent="0">
              <a:buNone/>
            </a:pPr>
            <a:r>
              <a:rPr lang="id-ID" dirty="0" smtClean="0"/>
              <a:t>Dalam membaca melibatkan rasio, naluri/insting</a:t>
            </a:r>
          </a:p>
          <a:p>
            <a:pPr marL="0" indent="0">
              <a:buNone/>
            </a:pPr>
            <a:r>
              <a:rPr lang="id-ID" dirty="0" smtClean="0"/>
              <a:t>(olah pikir dan olah rasa)</a:t>
            </a:r>
            <a:endParaRPr lang="id-ID" dirty="0"/>
          </a:p>
        </p:txBody>
      </p:sp>
      <p:cxnSp>
        <p:nvCxnSpPr>
          <p:cNvPr id="5" name="Straight Connector 4"/>
          <p:cNvCxnSpPr/>
          <p:nvPr/>
        </p:nvCxnSpPr>
        <p:spPr>
          <a:xfrm flipV="1">
            <a:off x="2483709" y="2216055"/>
            <a:ext cx="1288191" cy="75574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514600" y="2971800"/>
            <a:ext cx="12573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483709" y="2971800"/>
            <a:ext cx="1288191" cy="99674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9343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sz="3200" dirty="0" smtClean="0"/>
              <a:t>Membaca dalam skala besar </a:t>
            </a:r>
            <a:r>
              <a:rPr lang="id-ID" sz="3200" dirty="0" smtClean="0">
                <a:sym typeface="Wingdings" pitchFamily="2" charset="2"/>
              </a:rPr>
              <a:t> cepat tanggap dalam situasi darurat  meprediksi dengan cepat/ menyimpuklan dengan cepat bertindak dengan cepat (antisipatif)</a:t>
            </a:r>
          </a:p>
          <a:p>
            <a:endParaRPr lang="id-ID" sz="3200" dirty="0">
              <a:sym typeface="Wingdings" pitchFamily="2" charset="2"/>
            </a:endParaRPr>
          </a:p>
          <a:p>
            <a:r>
              <a:rPr lang="id-ID" sz="3200" dirty="0" smtClean="0">
                <a:sym typeface="Wingdings" pitchFamily="2" charset="2"/>
              </a:rPr>
              <a:t>Hasil tindakan: tepat, akurat, terukur, dan efe</a:t>
            </a:r>
            <a:r>
              <a:rPr lang="id-ID" dirty="0" smtClean="0">
                <a:sym typeface="Wingdings" pitchFamily="2" charset="2"/>
              </a:rPr>
              <a:t>ktif</a:t>
            </a:r>
            <a:endParaRPr lang="id-ID" dirty="0"/>
          </a:p>
        </p:txBody>
      </p:sp>
      <p:sp>
        <p:nvSpPr>
          <p:cNvPr id="2" name="Title 1"/>
          <p:cNvSpPr>
            <a:spLocks noGrp="1"/>
          </p:cNvSpPr>
          <p:nvPr>
            <p:ph type="title"/>
          </p:nvPr>
        </p:nvSpPr>
        <p:spPr/>
        <p:txBody>
          <a:bodyPr/>
          <a:lstStyle/>
          <a:p>
            <a:r>
              <a:rPr lang="id-ID" dirty="0" smtClean="0"/>
              <a:t>Membaca Cepat, Tepat</a:t>
            </a:r>
            <a:endParaRPr lang="id-ID" dirty="0"/>
          </a:p>
        </p:txBody>
      </p:sp>
    </p:spTree>
    <p:extLst>
      <p:ext uri="{BB962C8B-B14F-4D97-AF65-F5344CB8AC3E}">
        <p14:creationId xmlns:p14="http://schemas.microsoft.com/office/powerpoint/2010/main" val="3867056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400" dirty="0" smtClean="0"/>
              <a:t>Sasaran Membaca</a:t>
            </a:r>
            <a:endParaRPr lang="id-ID" sz="4400" dirty="0"/>
          </a:p>
        </p:txBody>
      </p:sp>
      <p:sp>
        <p:nvSpPr>
          <p:cNvPr id="3" name="Content Placeholder 2"/>
          <p:cNvSpPr>
            <a:spLocks noGrp="1"/>
          </p:cNvSpPr>
          <p:nvPr>
            <p:ph idx="1"/>
          </p:nvPr>
        </p:nvSpPr>
        <p:spPr/>
        <p:txBody>
          <a:bodyPr>
            <a:normAutofit fontScale="92500" lnSpcReduction="20000"/>
          </a:bodyPr>
          <a:lstStyle/>
          <a:p>
            <a:endParaRPr lang="id-ID" dirty="0" smtClean="0"/>
          </a:p>
          <a:p>
            <a:pPr marL="0" indent="0">
              <a:buNone/>
            </a:pPr>
            <a:r>
              <a:rPr lang="id-ID" dirty="0" smtClean="0"/>
              <a:t>                                         </a:t>
            </a:r>
            <a:r>
              <a:rPr lang="id-ID" sz="3600" dirty="0" smtClean="0"/>
              <a:t>gambar  (karikatur, sketsa)</a:t>
            </a:r>
          </a:p>
          <a:p>
            <a:pPr marL="0" indent="0">
              <a:buNone/>
            </a:pPr>
            <a:endParaRPr lang="id-ID" sz="3600" dirty="0" smtClean="0"/>
          </a:p>
          <a:p>
            <a:pPr marL="0" indent="0">
              <a:buNone/>
            </a:pPr>
            <a:r>
              <a:rPr lang="id-ID" sz="3600" dirty="0" smtClean="0"/>
              <a:t>Membaca </a:t>
            </a:r>
            <a:r>
              <a:rPr lang="id-ID" sz="3600" dirty="0" smtClean="0">
                <a:sym typeface="Wingdings" pitchFamily="2" charset="2"/>
              </a:rPr>
              <a:t> teks</a:t>
            </a:r>
          </a:p>
          <a:p>
            <a:pPr marL="0" indent="0">
              <a:buNone/>
            </a:pPr>
            <a:r>
              <a:rPr lang="id-ID" sz="3600" dirty="0">
                <a:sym typeface="Wingdings" pitchFamily="2" charset="2"/>
              </a:rPr>
              <a:t> </a:t>
            </a:r>
            <a:r>
              <a:rPr lang="id-ID" sz="3600" dirty="0" smtClean="0">
                <a:sym typeface="Wingdings" pitchFamily="2" charset="2"/>
              </a:rPr>
              <a:t>                           </a:t>
            </a:r>
          </a:p>
          <a:p>
            <a:pPr marL="0" indent="0">
              <a:buNone/>
            </a:pPr>
            <a:r>
              <a:rPr lang="id-ID" sz="3600" dirty="0" smtClean="0">
                <a:sym typeface="Wingdings" pitchFamily="2" charset="2"/>
              </a:rPr>
              <a:t>                            bahasa              verbal</a:t>
            </a:r>
          </a:p>
          <a:p>
            <a:pPr marL="0" indent="0">
              <a:buNone/>
            </a:pPr>
            <a:endParaRPr lang="id-ID" sz="3600" dirty="0" smtClean="0">
              <a:sym typeface="Wingdings" pitchFamily="2" charset="2"/>
            </a:endParaRPr>
          </a:p>
          <a:p>
            <a:pPr marL="5922963" indent="-5922963">
              <a:buNone/>
            </a:pPr>
            <a:r>
              <a:rPr lang="id-ID" sz="3600" dirty="0" smtClean="0">
                <a:sym typeface="Wingdings" pitchFamily="2" charset="2"/>
              </a:rPr>
              <a:t>                                                                                       nonverbal</a:t>
            </a:r>
            <a:endParaRPr lang="id-ID" sz="3600" dirty="0"/>
          </a:p>
        </p:txBody>
      </p:sp>
      <p:cxnSp>
        <p:nvCxnSpPr>
          <p:cNvPr id="12" name="Straight Arrow Connector 11"/>
          <p:cNvCxnSpPr/>
          <p:nvPr/>
        </p:nvCxnSpPr>
        <p:spPr>
          <a:xfrm flipV="1">
            <a:off x="3657600" y="2438400"/>
            <a:ext cx="8382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3200400"/>
            <a:ext cx="838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257800" y="4267200"/>
            <a:ext cx="1219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257800" y="4267200"/>
            <a:ext cx="12192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6899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                                                      teks lisan</a:t>
            </a:r>
          </a:p>
          <a:p>
            <a:pPr marL="0" indent="0">
              <a:buNone/>
            </a:pPr>
            <a:r>
              <a:rPr lang="id-ID" dirty="0" smtClean="0"/>
              <a:t>Membaca</a:t>
            </a:r>
            <a:r>
              <a:rPr lang="id-ID" dirty="0" smtClean="0">
                <a:sym typeface="Wingdings" pitchFamily="2" charset="2"/>
              </a:rPr>
              <a:t> teks  verbal </a:t>
            </a:r>
            <a:endParaRPr lang="id-ID" dirty="0">
              <a:sym typeface="Wingdings" pitchFamily="2" charset="2"/>
            </a:endParaRPr>
          </a:p>
          <a:p>
            <a:pPr marL="0" indent="0">
              <a:buNone/>
            </a:pPr>
            <a:r>
              <a:rPr lang="id-ID" dirty="0" smtClean="0">
                <a:sym typeface="Wingdings" pitchFamily="2" charset="2"/>
              </a:rPr>
              <a:t>                                                          teks tulis</a:t>
            </a:r>
          </a:p>
          <a:p>
            <a:pPr marL="0" indent="0">
              <a:buNone/>
            </a:pPr>
            <a:endParaRPr lang="id-ID" dirty="0" smtClean="0">
              <a:sym typeface="Wingdings" pitchFamily="2" charset="2"/>
            </a:endParaRPr>
          </a:p>
          <a:p>
            <a:pPr marL="0" indent="0">
              <a:buNone/>
            </a:pPr>
            <a:r>
              <a:rPr lang="id-ID" dirty="0">
                <a:sym typeface="Wingdings" pitchFamily="2" charset="2"/>
              </a:rPr>
              <a:t> </a:t>
            </a:r>
            <a:r>
              <a:rPr lang="id-ID" dirty="0" smtClean="0">
                <a:sym typeface="Wingdings" pitchFamily="2" charset="2"/>
              </a:rPr>
              <a:t>                                           teks</a:t>
            </a:r>
          </a:p>
          <a:p>
            <a:pPr marL="0" indent="0">
              <a:buNone/>
            </a:pPr>
            <a:endParaRPr lang="id-ID" dirty="0">
              <a:sym typeface="Wingdings" pitchFamily="2" charset="2"/>
            </a:endParaRPr>
          </a:p>
          <a:p>
            <a:pPr marL="0" indent="0">
              <a:buNone/>
            </a:pPr>
            <a:r>
              <a:rPr lang="id-ID" dirty="0" smtClean="0">
                <a:sym typeface="Wingdings" pitchFamily="2" charset="2"/>
              </a:rPr>
              <a:t>Aspek teks tulis                   koteks</a:t>
            </a:r>
          </a:p>
          <a:p>
            <a:pPr marL="0" indent="0">
              <a:buNone/>
            </a:pPr>
            <a:endParaRPr lang="id-ID" dirty="0" smtClean="0">
              <a:sym typeface="Wingdings" pitchFamily="2" charset="2"/>
            </a:endParaRPr>
          </a:p>
          <a:p>
            <a:pPr marL="0" indent="0">
              <a:buNone/>
            </a:pPr>
            <a:r>
              <a:rPr lang="id-ID" dirty="0">
                <a:sym typeface="Wingdings" pitchFamily="2" charset="2"/>
              </a:rPr>
              <a:t> </a:t>
            </a:r>
            <a:r>
              <a:rPr lang="id-ID" dirty="0" smtClean="0">
                <a:sym typeface="Wingdings" pitchFamily="2" charset="2"/>
              </a:rPr>
              <a:t>                                           konteks</a:t>
            </a:r>
            <a:endParaRPr lang="id-ID" dirty="0"/>
          </a:p>
        </p:txBody>
      </p:sp>
      <p:sp>
        <p:nvSpPr>
          <p:cNvPr id="2" name="Title 1"/>
          <p:cNvSpPr>
            <a:spLocks noGrp="1"/>
          </p:cNvSpPr>
          <p:nvPr>
            <p:ph type="title"/>
          </p:nvPr>
        </p:nvSpPr>
        <p:spPr/>
        <p:txBody>
          <a:bodyPr/>
          <a:lstStyle/>
          <a:p>
            <a:r>
              <a:rPr lang="id-ID" dirty="0" smtClean="0"/>
              <a:t>Fokus Membaca </a:t>
            </a:r>
            <a:r>
              <a:rPr lang="id-ID" dirty="0"/>
              <a:t>C</a:t>
            </a:r>
            <a:r>
              <a:rPr lang="id-ID" dirty="0" smtClean="0"/>
              <a:t>epat</a:t>
            </a:r>
            <a:endParaRPr lang="id-ID" dirty="0"/>
          </a:p>
        </p:txBody>
      </p:sp>
      <p:cxnSp>
        <p:nvCxnSpPr>
          <p:cNvPr id="12" name="Straight Arrow Connector 11"/>
          <p:cNvCxnSpPr/>
          <p:nvPr/>
        </p:nvCxnSpPr>
        <p:spPr>
          <a:xfrm>
            <a:off x="5122460" y="2214350"/>
            <a:ext cx="143074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429000" y="4494663"/>
            <a:ext cx="16934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3429000" y="3657600"/>
            <a:ext cx="1752600" cy="8200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429000" y="4495800"/>
            <a:ext cx="169346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5181600" y="1794681"/>
            <a:ext cx="1371600" cy="4196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837830" y="3733800"/>
            <a:ext cx="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823045" y="4724400"/>
            <a:ext cx="0" cy="457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816941"/>
      </p:ext>
    </p:extLst>
  </p:cSld>
  <p:clrMapOvr>
    <a:masterClrMapping/>
  </p:clrMapOvr>
  <p:timing>
    <p:tnLst>
      <p:par>
        <p:cTn id="1" dur="indefinite" restart="never" nodeType="tmRoot"/>
      </p:par>
    </p:tnLst>
  </p:timing>
</p:sld>
</file>

<file path=ppt/theme/_rels/theme10.xml.rels><?xml version="1.0" encoding="UTF-8" standalone="yes"?>
<Relationships xmlns="http://schemas.openxmlformats.org/package/2006/relationships"><Relationship Id="rId1" Type="http://schemas.openxmlformats.org/officeDocument/2006/relationships/image" Target="../media/image9.jpeg"/></Relationships>
</file>

<file path=ppt/theme/_rels/theme11.xml.rels><?xml version="1.0" encoding="UTF-8" standalone="yes"?>
<Relationships xmlns="http://schemas.openxmlformats.org/package/2006/relationships"><Relationship Id="rId1" Type="http://schemas.openxmlformats.org/officeDocument/2006/relationships/image" Target="../media/image10.jpeg"/></Relationships>
</file>

<file path=ppt/theme/_rels/theme12.xml.rels><?xml version="1.0" encoding="UTF-8" standalone="yes"?>
<Relationships xmlns="http://schemas.openxmlformats.org/package/2006/relationships"><Relationship Id="rId1" Type="http://schemas.openxmlformats.org/officeDocument/2006/relationships/image" Target="../media/image1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_rels/them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_rels/theme7.xml.rels><?xml version="1.0" encoding="UTF-8" standalone="yes"?>
<Relationships xmlns="http://schemas.openxmlformats.org/package/2006/relationships"><Relationship Id="rId1" Type="http://schemas.openxmlformats.org/officeDocument/2006/relationships/image" Target="../media/image7.jpeg"/></Relationships>
</file>

<file path=ppt/theme/_rels/theme8.xml.rels><?xml version="1.0" encoding="UTF-8" standalone="yes"?>
<Relationships xmlns="http://schemas.openxmlformats.org/package/2006/relationships"><Relationship Id="rId1" Type="http://schemas.openxmlformats.org/officeDocument/2006/relationships/image" Target="../media/image8.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1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12.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5.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6.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7.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8.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9.xml><?xml version="1.0" encoding="utf-8"?>
<a:theme xmlns:a="http://schemas.openxmlformats.org/drawingml/2006/main" name="1_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1810</TotalTime>
  <Words>1071</Words>
  <Application>Microsoft Office PowerPoint</Application>
  <PresentationFormat>On-screen Show (4:3)</PresentationFormat>
  <Paragraphs>197</Paragraphs>
  <Slides>30</Slides>
  <Notes>1</Notes>
  <HiddenSlides>0</HiddenSlides>
  <MMClips>0</MMClips>
  <ScaleCrop>false</ScaleCrop>
  <HeadingPairs>
    <vt:vector size="4" baseType="variant">
      <vt:variant>
        <vt:lpstr>Theme</vt:lpstr>
      </vt:variant>
      <vt:variant>
        <vt:i4>12</vt:i4>
      </vt:variant>
      <vt:variant>
        <vt:lpstr>Slide Titles</vt:lpstr>
      </vt:variant>
      <vt:variant>
        <vt:i4>30</vt:i4>
      </vt:variant>
    </vt:vector>
  </HeadingPairs>
  <TitlesOfParts>
    <vt:vector size="42" baseType="lpstr">
      <vt:lpstr>Office Theme</vt:lpstr>
      <vt:lpstr>Aspect</vt:lpstr>
      <vt:lpstr>Civic</vt:lpstr>
      <vt:lpstr>Apex</vt:lpstr>
      <vt:lpstr>Trek</vt:lpstr>
      <vt:lpstr>Thatch</vt:lpstr>
      <vt:lpstr>Concourse</vt:lpstr>
      <vt:lpstr>Opulent</vt:lpstr>
      <vt:lpstr>1_Thatch</vt:lpstr>
      <vt:lpstr>Austin</vt:lpstr>
      <vt:lpstr>Perspective</vt:lpstr>
      <vt:lpstr>Metro</vt:lpstr>
      <vt:lpstr>MEMBACA CEPAT: STRATEGI DAN MANFAAT</vt:lpstr>
      <vt:lpstr>Kecakapan Sensor Kognitif</vt:lpstr>
      <vt:lpstr>Aspek Membaca</vt:lpstr>
      <vt:lpstr>Proses Membaca</vt:lpstr>
      <vt:lpstr>membaca sains dan fiksi</vt:lpstr>
      <vt:lpstr>Siklus Membaca</vt:lpstr>
      <vt:lpstr>Membaca Cepat, Tepat</vt:lpstr>
      <vt:lpstr>Sasaran Membaca</vt:lpstr>
      <vt:lpstr>Fokus Membaca Cepat</vt:lpstr>
      <vt:lpstr>Jenis Membaca Cepat</vt:lpstr>
      <vt:lpstr>Kemampuan Berbahasa</vt:lpstr>
      <vt:lpstr>Substansi Teks</vt:lpstr>
      <vt:lpstr>Unsur Teks</vt:lpstr>
      <vt:lpstr>Membaca Kalimat</vt:lpstr>
      <vt:lpstr>Membaca Paragraf</vt:lpstr>
      <vt:lpstr>Tes Baca cepat Ujian Bahasa</vt:lpstr>
      <vt:lpstr>Hasil membaca cepat dan benar</vt:lpstr>
      <vt:lpstr>Media Membaca Cepat</vt:lpstr>
      <vt:lpstr>Langkah Membaca Cepat</vt:lpstr>
      <vt:lpstr>Membaca sastra</vt:lpstr>
      <vt:lpstr>Membaca Ilmiah/ Nonfiksi</vt:lpstr>
      <vt:lpstr>Manfaat Membaca Ilmiah</vt:lpstr>
      <vt:lpstr>Membaca Cepat yang Efektif</vt:lpstr>
      <vt:lpstr>Teknik Membaca Efektif</vt:lpstr>
      <vt:lpstr>Pelatihan Membaca untuk Anak Didik</vt:lpstr>
      <vt:lpstr>Manfaat Membaca Cepat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35</cp:revision>
  <dcterms:created xsi:type="dcterms:W3CDTF">2006-08-16T00:00:00Z</dcterms:created>
  <dcterms:modified xsi:type="dcterms:W3CDTF">2021-10-12T06:52:59Z</dcterms:modified>
</cp:coreProperties>
</file>